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86" r:id="rId2"/>
    <p:sldId id="281" r:id="rId3"/>
    <p:sldId id="288" r:id="rId4"/>
    <p:sldId id="285" r:id="rId5"/>
    <p:sldId id="282" r:id="rId6"/>
    <p:sldId id="283" r:id="rId7"/>
    <p:sldId id="325" r:id="rId8"/>
    <p:sldId id="284" r:id="rId9"/>
    <p:sldId id="332" r:id="rId10"/>
    <p:sldId id="289" r:id="rId11"/>
    <p:sldId id="295" r:id="rId12"/>
    <p:sldId id="320" r:id="rId13"/>
    <p:sldId id="334" r:id="rId14"/>
    <p:sldId id="296" r:id="rId15"/>
    <p:sldId id="322" r:id="rId16"/>
    <p:sldId id="335" r:id="rId17"/>
    <p:sldId id="294" r:id="rId18"/>
    <p:sldId id="300" r:id="rId19"/>
    <p:sldId id="305" r:id="rId20"/>
    <p:sldId id="349" r:id="rId21"/>
    <p:sldId id="306" r:id="rId22"/>
    <p:sldId id="350" r:id="rId23"/>
    <p:sldId id="308" r:id="rId24"/>
    <p:sldId id="348" r:id="rId25"/>
    <p:sldId id="352" r:id="rId26"/>
    <p:sldId id="360" r:id="rId27"/>
    <p:sldId id="346" r:id="rId28"/>
    <p:sldId id="353" r:id="rId29"/>
    <p:sldId id="312" r:id="rId30"/>
    <p:sldId id="313" r:id="rId31"/>
    <p:sldId id="318" r:id="rId32"/>
    <p:sldId id="351" r:id="rId33"/>
    <p:sldId id="343" r:id="rId34"/>
    <p:sldId id="344" r:id="rId35"/>
    <p:sldId id="354" r:id="rId36"/>
    <p:sldId id="319" r:id="rId37"/>
    <p:sldId id="314" r:id="rId38"/>
    <p:sldId id="315" r:id="rId39"/>
    <p:sldId id="316" r:id="rId40"/>
    <p:sldId id="355" r:id="rId41"/>
    <p:sldId id="356" r:id="rId42"/>
    <p:sldId id="357" r:id="rId43"/>
    <p:sldId id="358" r:id="rId44"/>
    <p:sldId id="317" r:id="rId45"/>
    <p:sldId id="359" r:id="rId46"/>
    <p:sldId id="328" r:id="rId47"/>
    <p:sldId id="329" r:id="rId48"/>
    <p:sldId id="347" r:id="rId49"/>
    <p:sldId id="337" r:id="rId50"/>
    <p:sldId id="339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loop="1" showNarration="1" useTimings="0">
    <p:present/>
    <p:sldAll/>
    <p:penClr>
      <a:schemeClr val="tx1"/>
    </p:penClr>
  </p:showPr>
  <p:clrMru>
    <a:srgbClr val="84838E"/>
    <a:srgbClr val="67666E"/>
    <a:srgbClr val="C0650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40" autoAdjust="0"/>
    <p:restoredTop sz="94604" autoAdjust="0"/>
  </p:normalViewPr>
  <p:slideViewPr>
    <p:cSldViewPr snapToGrid="0" snapToObjects="1">
      <p:cViewPr varScale="1">
        <p:scale>
          <a:sx n="147" d="100"/>
          <a:sy n="147" d="100"/>
        </p:scale>
        <p:origin x="-5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BBD18-6C88-F045-A73C-EAB7098132B3}" type="datetime1">
              <a:rPr lang="en-US" smtClean="0"/>
              <a:pPr/>
              <a:t>10/27/10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278A2-A3C0-AB4F-BA53-9DBB78819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F232E-3F8A-2D4B-A08F-882F821D32B7}" type="datetime1">
              <a:rPr lang="en-US" smtClean="0"/>
              <a:pPr/>
              <a:t>10/26/10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804A3-C290-8349-BCB9-2E43969F47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476074" cy="67286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9/20/10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8AE385-A691-B64E-8030-24749B2518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 advClick="0" advTm="3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23" y="818444"/>
            <a:ext cx="8940052" cy="565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652889" y="6476734"/>
            <a:ext cx="6299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aseline="0" dirty="0" smtClean="0"/>
              <a:t> </a:t>
            </a:r>
            <a:r>
              <a:rPr lang="en-US" sz="1400" b="1" i="1" baseline="0" dirty="0" smtClean="0"/>
              <a:t>behaviorism</a:t>
            </a:r>
            <a:r>
              <a:rPr lang="en-US" sz="1400" b="1" baseline="0" dirty="0" smtClean="0"/>
              <a:t> </a:t>
            </a:r>
            <a:r>
              <a:rPr lang="en-US" sz="1400" baseline="0" dirty="0" smtClean="0"/>
              <a:t>_ IEEE </a:t>
            </a:r>
            <a:r>
              <a:rPr lang="en-US" sz="1400" baseline="0" dirty="0" err="1" smtClean="0"/>
              <a:t>InfoVis</a:t>
            </a:r>
            <a:r>
              <a:rPr lang="en-US" sz="1400" baseline="0" dirty="0" smtClean="0"/>
              <a:t> 2010 _ Angus Forbes _ Tobias </a:t>
            </a:r>
            <a:r>
              <a:rPr lang="en-US" sz="1400" baseline="0" dirty="0" err="1" smtClean="0"/>
              <a:t>Höllerer</a:t>
            </a:r>
            <a:r>
              <a:rPr lang="en-US" sz="1400" baseline="0" dirty="0" smtClean="0"/>
              <a:t> </a:t>
            </a:r>
            <a:r>
              <a:rPr lang="en-US" sz="1400" baseline="0" dirty="0" smtClean="0"/>
              <a:t>_ George </a:t>
            </a:r>
            <a:r>
              <a:rPr lang="en-US" sz="1400" baseline="0" dirty="0" err="1" smtClean="0"/>
              <a:t>Legrady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3000"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Consola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800" b="0" i="0" kern="1200">
          <a:solidFill>
            <a:schemeClr val="tx1"/>
          </a:solidFill>
          <a:latin typeface="Negotiate Free"/>
          <a:ea typeface="+mn-ea"/>
          <a:cs typeface="Consola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tango640x480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TagRiver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df"/><Relationship Id="rId5" Type="http://schemas.openxmlformats.org/officeDocument/2006/relationships/image" Target="../media/image10.png"/><Relationship Id="rId6" Type="http://schemas.openxmlformats.org/officeDocument/2006/relationships/image" Target="../media/image11.pdf"/><Relationship Id="rId7" Type="http://schemas.openxmlformats.org/officeDocument/2006/relationships/image" Target="../media/image12.png"/><Relationship Id="rId8" Type="http://schemas.openxmlformats.org/officeDocument/2006/relationships/image" Target="../media/image13.pdf"/><Relationship Id="rId9" Type="http://schemas.openxmlformats.org/officeDocument/2006/relationships/image" Target="../media/image14.png"/><Relationship Id="rId10" Type="http://schemas.openxmlformats.org/officeDocument/2006/relationships/image" Target="../media/image15.pdf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d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df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EB_WorldMap3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df"/><Relationship Id="rId5" Type="http://schemas.openxmlformats.org/officeDocument/2006/relationships/image" Target="../media/image24.png"/><Relationship Id="rId6" Type="http://schemas.openxmlformats.org/officeDocument/2006/relationships/image" Target="../media/image25.pdf"/><Relationship Id="rId7" Type="http://schemas.openxmlformats.org/officeDocument/2006/relationships/image" Target="../media/image26.png"/><Relationship Id="rId8" Type="http://schemas.openxmlformats.org/officeDocument/2006/relationships/image" Target="../media/image27.pdf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oilMaps2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ngus/Movies/CEB_Bigram_and_Content.mov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df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4400" dirty="0" smtClean="0">
                <a:solidFill>
                  <a:prstClr val="black"/>
                </a:solidFill>
              </a:rPr>
              <a:t>Behaviorism:</a:t>
            </a:r>
          </a:p>
          <a:p>
            <a:pPr lvl="0"/>
            <a:r>
              <a:rPr lang="en-US" sz="4400" dirty="0" smtClean="0">
                <a:solidFill>
                  <a:prstClr val="black"/>
                </a:solidFill>
              </a:rPr>
              <a:t> 	A framework for dynamic 	</a:t>
            </a:r>
          </a:p>
          <a:p>
            <a:pPr lvl="0"/>
            <a:r>
              <a:rPr lang="en-US" sz="4400" dirty="0" smtClean="0">
                <a:solidFill>
                  <a:prstClr val="black"/>
                </a:solidFill>
              </a:rPr>
              <a:t>			data visualization</a:t>
            </a:r>
            <a:r>
              <a:rPr lang="en-US" i="1" dirty="0" smtClean="0">
                <a:solidFill>
                  <a:prstClr val="black"/>
                </a:solidFill>
              </a:rPr>
              <a:t> </a:t>
            </a:r>
          </a:p>
          <a:p>
            <a:endParaRPr lang="en-US" dirty="0" smtClean="0"/>
          </a:p>
          <a:p>
            <a:r>
              <a:rPr lang="en-US" dirty="0" smtClean="0"/>
              <a:t>	Angus Forbes, Tobias </a:t>
            </a:r>
            <a:r>
              <a:rPr lang="en-US" dirty="0" err="1" smtClean="0"/>
              <a:t>Höllerer</a:t>
            </a:r>
            <a:r>
              <a:rPr lang="en-US" dirty="0" smtClean="0"/>
              <a:t>, George </a:t>
            </a:r>
            <a:r>
              <a:rPr lang="en-US" dirty="0" err="1" smtClean="0"/>
              <a:t>Legrady</a:t>
            </a:r>
            <a:endParaRPr lang="en-US" dirty="0" smtClean="0"/>
          </a:p>
          <a:p>
            <a:endParaRPr lang="en-US" dirty="0" smtClean="0"/>
          </a:p>
          <a:p>
            <a:r>
              <a:rPr lang="en-US" sz="1800" dirty="0" smtClean="0"/>
              <a:t>	Media Arts &amp; Technology</a:t>
            </a:r>
          </a:p>
          <a:p>
            <a:r>
              <a:rPr lang="en-US" sz="1800" dirty="0" smtClean="0"/>
              <a:t>	Experimental Visualization </a:t>
            </a:r>
            <a:r>
              <a:rPr lang="en-US" sz="1800" dirty="0" smtClean="0"/>
              <a:t>Lab</a:t>
            </a:r>
          </a:p>
          <a:p>
            <a:r>
              <a:rPr lang="en-US" sz="1800" dirty="0" smtClean="0"/>
              <a:t>	Imaging, Interaction, Innovative Interfaces Lab</a:t>
            </a:r>
            <a:endParaRPr lang="en-US" sz="1800" dirty="0" smtClean="0"/>
          </a:p>
          <a:p>
            <a:r>
              <a:rPr lang="en-US" sz="1800" dirty="0" smtClean="0"/>
              <a:t>	University of California at Santa Barbara</a:t>
            </a:r>
            <a:endParaRPr lang="en-US" sz="1800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Overview/Background</a:t>
            </a:r>
          </a:p>
          <a:p>
            <a:r>
              <a:rPr lang="en-US" dirty="0" smtClean="0"/>
              <a:t>Design decisions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Cell Tango - George </a:t>
            </a:r>
            <a:r>
              <a:rPr lang="en-US" b="1" dirty="0" err="1" smtClean="0"/>
              <a:t>Legrady</a:t>
            </a:r>
            <a:r>
              <a:rPr lang="en-US" b="1" dirty="0" smtClean="0"/>
              <a:t> and Angus Forbes </a:t>
            </a:r>
          </a:p>
          <a:p>
            <a:r>
              <a:rPr lang="en-US" b="1" dirty="0" smtClean="0"/>
              <a:t>	</a:t>
            </a:r>
            <a:r>
              <a:rPr lang="en-US" b="1" dirty="0" err="1" smtClean="0"/>
              <a:t>w</a:t>
            </a:r>
            <a:r>
              <a:rPr lang="en-US" b="1" dirty="0" smtClean="0"/>
              <a:t>/Christopher </a:t>
            </a:r>
            <a:r>
              <a:rPr lang="en-US" b="1" dirty="0" err="1" smtClean="0"/>
              <a:t>Jette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Projected multimedia installation </a:t>
            </a:r>
          </a:p>
          <a:p>
            <a:r>
              <a:rPr lang="en-US" dirty="0" smtClean="0"/>
              <a:t>	</a:t>
            </a:r>
            <a:r>
              <a:rPr lang="en-US" dirty="0" smtClean="0"/>
              <a:t>of user-submitted </a:t>
            </a:r>
            <a:r>
              <a:rPr lang="en-US" dirty="0" err="1" smtClean="0"/>
              <a:t>cellphone</a:t>
            </a:r>
            <a:r>
              <a:rPr lang="en-US" dirty="0" smtClean="0"/>
              <a:t> photography </a:t>
            </a:r>
          </a:p>
          <a:p>
            <a:r>
              <a:rPr lang="en-US" dirty="0" smtClean="0"/>
              <a:t>		and tagged photos from </a:t>
            </a:r>
            <a:r>
              <a:rPr lang="en-US" dirty="0" err="1" smtClean="0"/>
              <a:t>Flickr.com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Currently installed in Poznan, Poland as part of a media biennale.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tango640x480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7206" y="1370715"/>
            <a:ext cx="8128000" cy="457200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</a:t>
            </a:r>
            <a:r>
              <a:rPr lang="en-US" dirty="0" smtClean="0"/>
              <a:t>supports incoming data from various external data 	streams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  <a:r>
              <a:rPr lang="en-US" dirty="0" smtClean="0"/>
              <a:t>supports robust multimedia installations</a:t>
            </a:r>
          </a:p>
          <a:p>
            <a:endParaRPr lang="en-US" dirty="0" smtClean="0"/>
          </a:p>
          <a:p>
            <a:r>
              <a:rPr lang="en-US" dirty="0" smtClean="0"/>
              <a:t>	animation is easy to program and synchronize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Tag River - </a:t>
            </a:r>
            <a:r>
              <a:rPr lang="en-US" b="1" dirty="0" err="1" smtClean="0"/>
              <a:t>Basak</a:t>
            </a:r>
            <a:r>
              <a:rPr lang="en-US" b="1" dirty="0" smtClean="0"/>
              <a:t> </a:t>
            </a:r>
            <a:r>
              <a:rPr lang="en-US" b="1" dirty="0" err="1" smtClean="0"/>
              <a:t>Alper</a:t>
            </a:r>
            <a:r>
              <a:rPr lang="en-US" b="1" dirty="0" smtClean="0"/>
              <a:t> and Angus Forbes</a:t>
            </a:r>
          </a:p>
          <a:p>
            <a:endParaRPr lang="en-US" dirty="0" smtClean="0"/>
          </a:p>
          <a:p>
            <a:r>
              <a:rPr lang="en-US" dirty="0" smtClean="0"/>
              <a:t>An interactive information visualization project</a:t>
            </a:r>
          </a:p>
          <a:p>
            <a:r>
              <a:rPr lang="en-US" dirty="0" smtClean="0"/>
              <a:t>	utilizing data from </a:t>
            </a:r>
            <a:r>
              <a:rPr lang="en-US" dirty="0" err="1" smtClean="0"/>
              <a:t>Last.fm</a:t>
            </a:r>
            <a:endParaRPr lang="en-US" dirty="0" smtClean="0"/>
          </a:p>
          <a:p>
            <a:r>
              <a:rPr lang="en-US" dirty="0" smtClean="0"/>
              <a:t>		showing listening trends over time.</a:t>
            </a:r>
          </a:p>
          <a:p>
            <a:endParaRPr lang="en-US" dirty="0" smtClean="0"/>
          </a:p>
          <a:p>
            <a:r>
              <a:rPr lang="en-US" dirty="0" smtClean="0"/>
              <a:t>Hybrid of theme river / tag clouds.</a:t>
            </a:r>
          </a:p>
          <a:p>
            <a:endParaRPr lang="en-US" dirty="0" smtClean="0"/>
          </a:p>
          <a:p>
            <a:r>
              <a:rPr lang="en-US" dirty="0" smtClean="0"/>
              <a:t>Two modes: interactive and ambient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gRiver2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supports desktop information visualization projects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can manage both user interaction threads and programmatically defined animation threads   </a:t>
            </a:r>
          </a:p>
          <a:p>
            <a:endParaRPr lang="en-US" dirty="0" smtClean="0"/>
          </a:p>
          <a:p>
            <a:r>
              <a:rPr lang="en-US" dirty="0" smtClean="0"/>
              <a:t>	easy to create visual metaphors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Overview/Background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decisions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Architecture of framework is segmented </a:t>
            </a:r>
          </a:p>
          <a:p>
            <a:r>
              <a:rPr lang="en-US" dirty="0" smtClean="0"/>
              <a:t>	</a:t>
            </a:r>
            <a:r>
              <a:rPr lang="en-US" dirty="0" smtClean="0"/>
              <a:t>into 3 main areas:</a:t>
            </a:r>
          </a:p>
          <a:p>
            <a:endParaRPr lang="en-US" dirty="0" smtClean="0"/>
          </a:p>
          <a:p>
            <a:r>
              <a:rPr lang="en-US" dirty="0" smtClean="0"/>
              <a:t>		Rendering (</a:t>
            </a:r>
            <a:r>
              <a:rPr lang="en-US" dirty="0" err="1" smtClean="0"/>
              <a:t>Geoms</a:t>
            </a:r>
            <a:r>
              <a:rPr lang="en-US" dirty="0" smtClean="0"/>
              <a:t>) - Scene Graph 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Data Operations (Nodes) - Data Graph</a:t>
            </a:r>
          </a:p>
          <a:p>
            <a:r>
              <a:rPr lang="en-US" dirty="0" smtClean="0"/>
              <a:t>		</a:t>
            </a:r>
          </a:p>
          <a:p>
            <a:r>
              <a:rPr lang="en-US" dirty="0" smtClean="0"/>
              <a:t>		Scheduling and Control (Behaviors) - Timing Graph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rendering of geometry is split into two sections:</a:t>
            </a:r>
          </a:p>
          <a:p>
            <a:endParaRPr lang="en-US" dirty="0" smtClean="0"/>
          </a:p>
          <a:p>
            <a:r>
              <a:rPr lang="en-US" dirty="0" smtClean="0"/>
              <a:t>1. The scene graph is traversed, the </a:t>
            </a:r>
            <a:r>
              <a:rPr lang="en-US" dirty="0" err="1" smtClean="0"/>
              <a:t>modelview</a:t>
            </a:r>
            <a:r>
              <a:rPr lang="en-US" dirty="0" smtClean="0"/>
              <a:t> of each </a:t>
            </a:r>
            <a:r>
              <a:rPr lang="en-US" dirty="0" err="1" smtClean="0"/>
              <a:t>Geom</a:t>
            </a:r>
            <a:r>
              <a:rPr lang="en-US" dirty="0" smtClean="0"/>
              <a:t> is calculated, and then the </a:t>
            </a:r>
            <a:r>
              <a:rPr lang="en-US" dirty="0" err="1" smtClean="0"/>
              <a:t>Geom</a:t>
            </a:r>
            <a:r>
              <a:rPr lang="en-US" dirty="0" smtClean="0"/>
              <a:t> is placed within a particular </a:t>
            </a:r>
            <a:r>
              <a:rPr lang="en-US" dirty="0" err="1" smtClean="0"/>
              <a:t>RenderLayer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2. Each </a:t>
            </a:r>
            <a:r>
              <a:rPr lang="en-US" dirty="0" err="1" smtClean="0"/>
              <a:t>RenderLayer</a:t>
            </a:r>
            <a:r>
              <a:rPr lang="en-US" dirty="0" smtClean="0"/>
              <a:t> is sorted and traversed, lighting, material, blending, and other state is set, </a:t>
            </a:r>
            <a:r>
              <a:rPr lang="en-US" dirty="0" err="1" smtClean="0"/>
              <a:t>shaders</a:t>
            </a:r>
            <a:r>
              <a:rPr lang="en-US" dirty="0" smtClean="0"/>
              <a:t> are bounds, and then each </a:t>
            </a:r>
            <a:r>
              <a:rPr lang="en-US" dirty="0" err="1" smtClean="0"/>
              <a:t>Geom</a:t>
            </a:r>
            <a:r>
              <a:rPr lang="en-US" dirty="0" smtClean="0"/>
              <a:t> is rendered using OpenGL commands.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 smtClean="0"/>
              <a:t>Behaviorism</a:t>
            </a:r>
            <a:r>
              <a:rPr lang="en-US" i="1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	is a programming framework </a:t>
            </a:r>
          </a:p>
          <a:p>
            <a:r>
              <a:rPr lang="en-US" dirty="0" smtClean="0"/>
              <a:t>			for creating information visualization projects,</a:t>
            </a:r>
          </a:p>
          <a:p>
            <a:endParaRPr lang="en-US" dirty="0" smtClean="0"/>
          </a:p>
          <a:p>
            <a:r>
              <a:rPr lang="en-US" dirty="0" smtClean="0"/>
              <a:t>	especially ones </a:t>
            </a:r>
          </a:p>
          <a:p>
            <a:r>
              <a:rPr lang="en-US" dirty="0" smtClean="0"/>
              <a:t>			that use dynamic data.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enderer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184" r="-4184"/>
              <a:stretch>
                <a:fillRect/>
              </a:stretch>
            </p:blipFill>
          </mc:Choice>
          <mc:Fallback>
            <p:blipFill>
              <a:blip r:embed="rId3"/>
              <a:srcRect l="-4184" r="-4184"/>
              <a:stretch>
                <a:fillRect/>
              </a:stretch>
            </p:blipFill>
          </mc:Fallback>
        </mc:AlternateContent>
        <p:spPr>
          <a:xfrm>
            <a:off x="23163" y="654284"/>
            <a:ext cx="8940052" cy="565829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Graph</a:t>
            </a:r>
          </a:p>
          <a:p>
            <a:r>
              <a:rPr lang="en-US" dirty="0" smtClean="0"/>
              <a:t>	All data used in the visualization project has an internal representation or proxy on the Data Graph.</a:t>
            </a:r>
          </a:p>
          <a:p>
            <a:endParaRPr lang="en-US" dirty="0" smtClean="0"/>
          </a:p>
          <a:p>
            <a:r>
              <a:rPr lang="en-US" dirty="0" smtClean="0"/>
              <a:t>	The Data Graph is heterogeneous, semantic, </a:t>
            </a:r>
          </a:p>
          <a:p>
            <a:r>
              <a:rPr lang="en-US" dirty="0" smtClean="0"/>
              <a:t>		traversable, filterable, analyzable, and dynamic.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ata_analyz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2446" r="-2446"/>
              <a:stretch>
                <a:fillRect/>
              </a:stretch>
            </p:blipFill>
          </mc:Choice>
          <mc:Fallback>
            <p:blipFill>
              <a:blip r:embed="rId3"/>
              <a:srcRect l="-2446" r="-2446"/>
              <a:stretch>
                <a:fillRect/>
              </a:stretch>
            </p:blipFill>
          </mc:Fallback>
        </mc:AlternateContent>
        <p:spPr>
          <a:xfrm>
            <a:off x="5507582" y="2351311"/>
            <a:ext cx="3366669" cy="2130814"/>
          </a:xfrm>
        </p:spPr>
      </p:pic>
      <p:pic>
        <p:nvPicPr>
          <p:cNvPr id="5" name="Picture 4" descr="Data_flite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88785" y="3610289"/>
            <a:ext cx="2236316" cy="2190490"/>
          </a:xfrm>
          <a:prstGeom prst="rect">
            <a:avLst/>
          </a:prstGeom>
        </p:spPr>
      </p:pic>
      <p:pic>
        <p:nvPicPr>
          <p:cNvPr id="6" name="Picture 5" descr="Data_hetero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88785" y="985764"/>
            <a:ext cx="2236316" cy="2190490"/>
          </a:xfrm>
          <a:prstGeom prst="rect">
            <a:avLst/>
          </a:prstGeom>
        </p:spPr>
      </p:pic>
      <p:pic>
        <p:nvPicPr>
          <p:cNvPr id="7" name="Picture 6" descr="Data_semanti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091642" y="908004"/>
            <a:ext cx="2315703" cy="2268250"/>
          </a:xfrm>
          <a:prstGeom prst="rect">
            <a:avLst/>
          </a:prstGeom>
        </p:spPr>
      </p:pic>
      <p:pic>
        <p:nvPicPr>
          <p:cNvPr id="8" name="Picture 7" descr="Data_traver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091642" y="3575729"/>
            <a:ext cx="2311310" cy="22639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721" y="731978"/>
            <a:ext cx="159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heterogeneous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661" y="757898"/>
            <a:ext cx="1030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semantic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3253" y="3437489"/>
            <a:ext cx="6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25164" y="3394289"/>
            <a:ext cx="94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traverse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5524" y="2166645"/>
            <a:ext cx="88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data graph is conceived of as a dynamic entity, </a:t>
            </a:r>
          </a:p>
          <a:p>
            <a:r>
              <a:rPr lang="en-US" dirty="0" smtClean="0"/>
              <a:t>	</a:t>
            </a:r>
            <a:r>
              <a:rPr lang="en-US" dirty="0" smtClean="0"/>
              <a:t>which can constantly change </a:t>
            </a:r>
          </a:p>
          <a:p>
            <a:r>
              <a:rPr lang="en-US" dirty="0" smtClean="0"/>
              <a:t>		due to incoming streams of data, </a:t>
            </a:r>
          </a:p>
          <a:p>
            <a:r>
              <a:rPr lang="en-US" dirty="0" smtClean="0"/>
              <a:t>		programmatic additions and deletions, </a:t>
            </a:r>
          </a:p>
          <a:p>
            <a:r>
              <a:rPr lang="en-US" dirty="0" smtClean="0"/>
              <a:t>		or in response to user-interaction.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ataGraph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7906" r="-17906"/>
              <a:stretch>
                <a:fillRect/>
              </a:stretch>
            </p:blipFill>
          </mc:Choice>
          <mc:Fallback>
            <p:blipFill>
              <a:blip r:embed="rId3"/>
              <a:srcRect l="-17906" r="-17906"/>
              <a:stretch>
                <a:fillRect/>
              </a:stretch>
            </p:blipFill>
          </mc:Fallback>
        </mc:AlternateContent>
        <p:spPr>
          <a:xfrm>
            <a:off x="100923" y="671564"/>
            <a:ext cx="8940052" cy="5658290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Flow - George </a:t>
            </a:r>
            <a:r>
              <a:rPr lang="en-US" b="1" dirty="0" err="1" smtClean="0"/>
              <a:t>Legrady</a:t>
            </a:r>
            <a:r>
              <a:rPr lang="en-US" b="1" dirty="0" smtClean="0"/>
              <a:t> and Angus Forbes</a:t>
            </a:r>
          </a:p>
          <a:p>
            <a:endParaRPr lang="en-US" dirty="0" smtClean="0"/>
          </a:p>
          <a:p>
            <a:r>
              <a:rPr lang="en-US" dirty="0" smtClean="0"/>
              <a:t>A 3-panel data visualization installation</a:t>
            </a:r>
          </a:p>
          <a:p>
            <a:r>
              <a:rPr lang="en-US" dirty="0" smtClean="0"/>
              <a:t>	displaying a series </a:t>
            </a:r>
          </a:p>
          <a:p>
            <a:r>
              <a:rPr lang="en-US" dirty="0" smtClean="0"/>
              <a:t>		of real-time statistics for a corporate website.</a:t>
            </a:r>
          </a:p>
          <a:p>
            <a:endParaRPr lang="en-US" dirty="0" smtClean="0"/>
          </a:p>
          <a:p>
            <a:r>
              <a:rPr lang="en-US" dirty="0" smtClean="0"/>
              <a:t>The streaming data consisted of information about user's searches.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GeoMap</a:t>
            </a:r>
            <a:r>
              <a:rPr lang="en-US" dirty="0" smtClean="0"/>
              <a:t> visualization shows the most frequent search locations over the course of the last hour, sped up over 5 minutes.  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EB_Wall.jpg"/>
          <p:cNvPicPr>
            <a:picLocks noGrp="1" noChangeAspect="1"/>
          </p:cNvPicPr>
          <p:nvPr>
            <p:ph idx="1"/>
          </p:nvPr>
        </p:nvPicPr>
        <p:blipFill>
          <a:blip r:embed="rId2"/>
          <a:srcRect l="-55331" r="-55331"/>
          <a:stretch>
            <a:fillRect/>
          </a:stretch>
        </p:blipFill>
        <p:spPr>
          <a:xfrm>
            <a:off x="2870085" y="855459"/>
            <a:ext cx="8379939" cy="5303786"/>
          </a:xfrm>
        </p:spPr>
      </p:pic>
      <p:sp>
        <p:nvSpPr>
          <p:cNvPr id="5" name="TextBox 4"/>
          <p:cNvSpPr txBox="1"/>
          <p:nvPr/>
        </p:nvSpPr>
        <p:spPr>
          <a:xfrm>
            <a:off x="158758" y="855459"/>
            <a:ext cx="4639252" cy="6198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800" b="1" dirty="0" smtClean="0">
                <a:solidFill>
                  <a:prstClr val="black"/>
                </a:solidFill>
                <a:latin typeface="Negotiate Free"/>
                <a:cs typeface="Consolas"/>
              </a:rPr>
              <a:t>Data Flow - George </a:t>
            </a:r>
            <a:r>
              <a:rPr lang="en-US" sz="2800" b="1" dirty="0" err="1" smtClean="0">
                <a:solidFill>
                  <a:prstClr val="black"/>
                </a:solidFill>
                <a:latin typeface="Negotiate Free"/>
                <a:cs typeface="Consolas"/>
              </a:rPr>
              <a:t>Legrady</a:t>
            </a:r>
            <a:r>
              <a:rPr lang="en-US" sz="2800" b="1" dirty="0" smtClean="0">
                <a:solidFill>
                  <a:prstClr val="black"/>
                </a:solidFill>
                <a:latin typeface="Negotiate Free"/>
                <a:cs typeface="Consolas"/>
              </a:rPr>
              <a:t> and Angus Forbes</a:t>
            </a: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A 3-panel data visualization installation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	displaying a series</a:t>
            </a: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 of </a:t>
            </a: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real-time statistics for a corporate website</a:t>
            </a:r>
            <a:r>
              <a:rPr lang="en-US" sz="2800" dirty="0" smtClean="0">
                <a:solidFill>
                  <a:prstClr val="black"/>
                </a:solidFill>
                <a:latin typeface="Negotiate Free"/>
                <a:cs typeface="Consolas"/>
              </a:rPr>
              <a:t>.</a:t>
            </a: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pPr marL="342900" lvl="0" indent="-342900">
              <a:spcBef>
                <a:spcPct val="20000"/>
              </a:spcBef>
            </a:pPr>
            <a:endParaRPr lang="en-US" sz="2800" dirty="0" smtClean="0">
              <a:solidFill>
                <a:prstClr val="black"/>
              </a:solidFill>
              <a:latin typeface="Negotiate Free"/>
              <a:cs typeface="Consolas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EB_WorldMap3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</a:t>
            </a:r>
          </a:p>
          <a:p>
            <a:r>
              <a:rPr lang="en-US" dirty="0" smtClean="0"/>
              <a:t>	</a:t>
            </a:r>
            <a:r>
              <a:rPr lang="en-US" dirty="0" smtClean="0"/>
              <a:t>makes it easy to gather, parse, filter, and analyze data.</a:t>
            </a:r>
          </a:p>
          <a:p>
            <a:endParaRPr lang="en-US" dirty="0" smtClean="0"/>
          </a:p>
          <a:p>
            <a:r>
              <a:rPr lang="en-US" dirty="0" smtClean="0"/>
              <a:t>	This project handled up to 100,000+ events per hour at peak times of the day.</a:t>
            </a:r>
          </a:p>
          <a:p>
            <a:endParaRPr lang="en-US" dirty="0" smtClean="0"/>
          </a:p>
          <a:p>
            <a:r>
              <a:rPr lang="en-US" dirty="0" smtClean="0"/>
              <a:t>	No longer active, but ran for one year at a corporate headquarters in DC.  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Timing Graph (Scheduler)</a:t>
            </a:r>
          </a:p>
          <a:p>
            <a:endParaRPr lang="en-US" dirty="0" smtClean="0"/>
          </a:p>
          <a:p>
            <a:r>
              <a:rPr lang="en-US" dirty="0" smtClean="0"/>
              <a:t>The Timing Graph contains Behavior objects which control the flow of the visualization system: </a:t>
            </a:r>
          </a:p>
          <a:p>
            <a:endParaRPr lang="en-US" dirty="0" smtClean="0"/>
          </a:p>
          <a:p>
            <a:r>
              <a:rPr lang="en-US" dirty="0" smtClean="0"/>
              <a:t>	scheduling the gathering and analysis of data,</a:t>
            </a:r>
          </a:p>
          <a:p>
            <a:r>
              <a:rPr lang="en-US" dirty="0" smtClean="0"/>
              <a:t>	</a:t>
            </a:r>
            <a:r>
              <a:rPr lang="en-US" dirty="0" smtClean="0"/>
              <a:t>creating and deleting the creation of </a:t>
            </a:r>
            <a:r>
              <a:rPr lang="en-US" dirty="0" err="1" smtClean="0"/>
              <a:t>Geoms</a:t>
            </a:r>
            <a:r>
              <a:rPr lang="en-US" dirty="0" smtClean="0"/>
              <a:t>,</a:t>
            </a:r>
          </a:p>
          <a:p>
            <a:r>
              <a:rPr lang="en-US" dirty="0" smtClean="0"/>
              <a:t>	controlling animation, attribute updates, and state 	changes,</a:t>
            </a:r>
          </a:p>
          <a:p>
            <a:r>
              <a:rPr lang="en-US" dirty="0" smtClean="0"/>
              <a:t>	responding to user-interaction</a:t>
            </a:r>
          </a:p>
          <a:p>
            <a:r>
              <a:rPr lang="en-US" dirty="0" smtClean="0"/>
              <a:t>	and updating other Behaviors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Overview/Background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 decisions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Conclusion/Future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Behavior is responsible for executing some logic which effects one or more items on the Scene Graph, the Data Graph, or the Timing Graph itself.</a:t>
            </a:r>
          </a:p>
          <a:p>
            <a:endParaRPr lang="en-US" dirty="0" smtClean="0"/>
          </a:p>
          <a:p>
            <a:r>
              <a:rPr lang="en-US" dirty="0" smtClean="0"/>
              <a:t>Behaviors provide a uniform interface for safe updates to the underlying concurrent data structures.</a:t>
            </a:r>
          </a:p>
          <a:p>
            <a:endParaRPr lang="en-US" dirty="0" smtClean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Behaviors are: </a:t>
            </a:r>
          </a:p>
          <a:p>
            <a:r>
              <a:rPr lang="en-US" dirty="0" smtClean="0"/>
              <a:t>	stackable - a single behavior can be applied to multiple 	elements;</a:t>
            </a:r>
          </a:p>
          <a:p>
            <a:r>
              <a:rPr lang="en-US" dirty="0" smtClean="0"/>
              <a:t>	</a:t>
            </a:r>
            <a:r>
              <a:rPr lang="en-US" dirty="0" smtClean="0"/>
              <a:t>chainable - multiple behaviors can be chained together 	to create more complex behavior;</a:t>
            </a:r>
          </a:p>
          <a:p>
            <a:r>
              <a:rPr lang="en-US" dirty="0" smtClean="0"/>
              <a:t>	</a:t>
            </a:r>
            <a:r>
              <a:rPr lang="en-US" dirty="0" smtClean="0"/>
              <a:t>flexible - behaviors can be extended to provide custom 	functionality;</a:t>
            </a:r>
          </a:p>
          <a:p>
            <a:r>
              <a:rPr lang="en-US" dirty="0" smtClean="0"/>
              <a:t>	mutable - the effect the behavior has on another object 	can change either dynamically (via another behavior) or 	programmatically; </a:t>
            </a:r>
          </a:p>
          <a:p>
            <a:r>
              <a:rPr lang="en-US" dirty="0" smtClean="0"/>
              <a:t>	relative - a behavior does not interfere with other 	behaviors concurrently updating the same element.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ehavior_chainable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13838" b="-13838"/>
              <a:stretch>
                <a:fillRect/>
              </a:stretch>
            </p:blipFill>
          </mc:Choice>
          <mc:Fallback>
            <p:blipFill>
              <a:blip r:embed="rId3"/>
              <a:srcRect t="-13838" b="-13838"/>
              <a:stretch>
                <a:fillRect/>
              </a:stretch>
            </p:blipFill>
          </mc:Fallback>
        </mc:AlternateContent>
        <p:spPr>
          <a:xfrm>
            <a:off x="772359" y="3927347"/>
            <a:ext cx="2981142" cy="1886809"/>
          </a:xfrm>
        </p:spPr>
      </p:pic>
      <p:pic>
        <p:nvPicPr>
          <p:cNvPr id="5" name="Picture 4" descr="behavior_mutabl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24787" y="4216320"/>
            <a:ext cx="3515405" cy="1247402"/>
          </a:xfrm>
          <a:prstGeom prst="rect">
            <a:avLst/>
          </a:prstGeom>
        </p:spPr>
      </p:pic>
      <p:pic>
        <p:nvPicPr>
          <p:cNvPr id="6" name="Picture 5" descr="behavior_relativ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43671" y="1062720"/>
            <a:ext cx="2501900" cy="2032000"/>
          </a:xfrm>
          <a:prstGeom prst="rect">
            <a:avLst/>
          </a:prstGeom>
        </p:spPr>
      </p:pic>
      <p:pic>
        <p:nvPicPr>
          <p:cNvPr id="7" name="Picture 6" descr="behavior_stackabl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832839" y="1218240"/>
            <a:ext cx="2514600" cy="1689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386" y="1033574"/>
            <a:ext cx="107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Stackable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60958" y="1033574"/>
            <a:ext cx="92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Relative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938" y="3846988"/>
            <a:ext cx="11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Chainable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9878" y="3846988"/>
            <a:ext cx="97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Mutable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Coil Maps - Angus Forbes</a:t>
            </a:r>
          </a:p>
          <a:p>
            <a:endParaRPr lang="en-US" dirty="0" smtClean="0"/>
          </a:p>
          <a:p>
            <a:r>
              <a:rPr lang="en-US" dirty="0" smtClean="0"/>
              <a:t>An interactive data visualization project </a:t>
            </a:r>
          </a:p>
          <a:p>
            <a:r>
              <a:rPr lang="en-US" dirty="0" smtClean="0"/>
              <a:t>	</a:t>
            </a:r>
            <a:r>
              <a:rPr lang="en-US" dirty="0" smtClean="0"/>
              <a:t>that lets users browse archival photography </a:t>
            </a:r>
          </a:p>
          <a:p>
            <a:r>
              <a:rPr lang="en-US" dirty="0" smtClean="0"/>
              <a:t>		which is stored in an animated grid of cells.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ilMaps2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away = lots of behaviors running simultaneously...</a:t>
            </a:r>
          </a:p>
          <a:p>
            <a:endParaRPr lang="en-US" dirty="0" smtClean="0"/>
          </a:p>
          <a:p>
            <a:r>
              <a:rPr lang="en-US" dirty="0" smtClean="0"/>
              <a:t>all correctly handled by the timing graph when the scene graph is updated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split into 2 families:</a:t>
            </a:r>
          </a:p>
          <a:p>
            <a:r>
              <a:rPr lang="en-US" dirty="0" smtClean="0"/>
              <a:t>	Discrete and </a:t>
            </a:r>
            <a:r>
              <a:rPr lang="en-US" dirty="0" smtClean="0"/>
              <a:t>Continuous</a:t>
            </a:r>
          </a:p>
          <a:p>
            <a:endParaRPr lang="en-US" dirty="0" smtClean="0"/>
          </a:p>
          <a:p>
            <a:r>
              <a:rPr lang="en-US" dirty="0" smtClean="0"/>
              <a:t>XXXX</a:t>
            </a:r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Behaviors run once at a specified time, or repeatedly at set intervals.</a:t>
            </a:r>
          </a:p>
          <a:p>
            <a:endParaRPr lang="en-US" dirty="0" smtClean="0"/>
          </a:p>
          <a:p>
            <a:r>
              <a:rPr lang="en-US" dirty="0" smtClean="0"/>
              <a:t>They control such things as:</a:t>
            </a:r>
          </a:p>
          <a:p>
            <a:r>
              <a:rPr lang="en-US" dirty="0" smtClean="0"/>
              <a:t>	triggering a data gathering event;</a:t>
            </a:r>
          </a:p>
          <a:p>
            <a:r>
              <a:rPr lang="en-US" dirty="0" smtClean="0"/>
              <a:t>	how often a data analysis should be performed;</a:t>
            </a:r>
          </a:p>
          <a:p>
            <a:r>
              <a:rPr lang="en-US" dirty="0" smtClean="0"/>
              <a:t>	changing the state of </a:t>
            </a:r>
            <a:r>
              <a:rPr lang="en-US" dirty="0" err="1" smtClean="0"/>
              <a:t>Geom</a:t>
            </a:r>
            <a:r>
              <a:rPr lang="en-US" dirty="0" smtClean="0"/>
              <a:t> objects;</a:t>
            </a:r>
          </a:p>
          <a:p>
            <a:r>
              <a:rPr lang="en-US" dirty="0" smtClean="0"/>
              <a:t>	adding or deleting elements from the system. </a:t>
            </a:r>
          </a:p>
          <a:p>
            <a:endParaRPr lang="en-US" dirty="0" smtClean="0"/>
          </a:p>
          <a:p>
            <a:r>
              <a:rPr lang="en-US" dirty="0" smtClean="0"/>
              <a:t>After they are executed, they can reschedule themselves.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Behaviors run continuously between a specified start and end time.</a:t>
            </a:r>
          </a:p>
          <a:p>
            <a:endParaRPr lang="en-US" dirty="0" smtClean="0"/>
          </a:p>
          <a:p>
            <a:r>
              <a:rPr lang="en-US" dirty="0" smtClean="0"/>
              <a:t>They control such things as:</a:t>
            </a:r>
          </a:p>
          <a:p>
            <a:r>
              <a:rPr lang="en-US" dirty="0" smtClean="0"/>
              <a:t>	changing the location or attributes of a </a:t>
            </a:r>
            <a:r>
              <a:rPr lang="en-US" dirty="0" err="1" smtClean="0"/>
              <a:t>Geom</a:t>
            </a:r>
            <a:r>
              <a:rPr lang="en-US" dirty="0" smtClean="0"/>
              <a:t>;</a:t>
            </a:r>
            <a:endParaRPr lang="en-US" dirty="0" smtClean="0"/>
          </a:p>
          <a:p>
            <a:r>
              <a:rPr lang="en-US" dirty="0" smtClean="0"/>
              <a:t>	changing the values of a data Node;</a:t>
            </a:r>
          </a:p>
          <a:p>
            <a:r>
              <a:rPr lang="en-US" dirty="0" smtClean="0"/>
              <a:t>	changing the speed of an animation;</a:t>
            </a:r>
          </a:p>
          <a:p>
            <a:r>
              <a:rPr lang="en-US" dirty="0" smtClean="0"/>
              <a:t>	altering the effect of another Behavior.</a:t>
            </a:r>
          </a:p>
          <a:p>
            <a:r>
              <a:rPr lang="en-US" dirty="0" smtClean="0"/>
              <a:t>	</a:t>
            </a:r>
            <a:r>
              <a:rPr lang="en-US" dirty="0" smtClean="0"/>
              <a:t> 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continuous Behavior updates itself at the same speed as the screen refresh rate (60fps). </a:t>
            </a:r>
          </a:p>
          <a:p>
            <a:endParaRPr lang="en-US" dirty="0" smtClean="0"/>
          </a:p>
          <a:p>
            <a:r>
              <a:rPr lang="en-US" dirty="0" smtClean="0"/>
              <a:t>An easing function can be attached to the Behavior to change the way an attribute is interpolated (linear interpolation is the default).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Behaviorism framework </a:t>
            </a:r>
          </a:p>
          <a:p>
            <a:r>
              <a:rPr lang="en-US" dirty="0" smtClean="0"/>
              <a:t>	simplifies the creation of visualization projects</a:t>
            </a:r>
          </a:p>
          <a:p>
            <a:r>
              <a:rPr lang="en-US" dirty="0" smtClean="0"/>
              <a:t>			by providing tools</a:t>
            </a:r>
          </a:p>
          <a:p>
            <a:r>
              <a:rPr lang="en-US" dirty="0" smtClean="0"/>
              <a:t>				to collect, manage, and render data, </a:t>
            </a:r>
          </a:p>
          <a:p>
            <a:endParaRPr lang="en-US" dirty="0" smtClean="0"/>
          </a:p>
          <a:p>
            <a:r>
              <a:rPr lang="en-US" dirty="0" smtClean="0"/>
              <a:t>	without sacrificing </a:t>
            </a:r>
          </a:p>
          <a:p>
            <a:r>
              <a:rPr lang="en-US" dirty="0" smtClean="0"/>
              <a:t>			robustness or flexibility.</a:t>
            </a: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 advClick="0" advTm="3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Conlusion</a:t>
            </a:r>
            <a:r>
              <a:rPr lang="en-US" dirty="0" smtClean="0"/>
              <a:t>....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future directions are... to use this </a:t>
            </a:r>
            <a:r>
              <a:rPr lang="en-US" dirty="0" err="1" smtClean="0"/>
              <a:t>frameowrk</a:t>
            </a:r>
            <a:r>
              <a:rPr lang="en-US" dirty="0" smtClean="0"/>
              <a:t> on more projects...</a:t>
            </a:r>
          </a:p>
          <a:p>
            <a:endParaRPr lang="en-US" dirty="0" smtClean="0"/>
          </a:p>
          <a:p>
            <a:r>
              <a:rPr lang="en-US" dirty="0" smtClean="0"/>
              <a:t>Thinking integrating the data model and behaviors into Processing...</a:t>
            </a:r>
          </a:p>
          <a:p>
            <a:endParaRPr lang="en-US" dirty="0" smtClean="0"/>
          </a:p>
          <a:p>
            <a:r>
              <a:rPr lang="en-US" dirty="0" smtClean="0"/>
              <a:t>I've been working with a language called </a:t>
            </a:r>
            <a:r>
              <a:rPr lang="en-US" dirty="0" err="1" smtClean="0"/>
              <a:t>Scala</a:t>
            </a:r>
            <a:r>
              <a:rPr lang="en-US" dirty="0" smtClean="0"/>
              <a:t>... reduces code and help think about ...</a:t>
            </a:r>
          </a:p>
          <a:p>
            <a:endParaRPr lang="en-US" dirty="0" smtClean="0"/>
          </a:p>
          <a:p>
            <a:r>
              <a:rPr lang="en-US" dirty="0" smtClean="0"/>
              <a:t>have given this framework for other people and am conducting long term media arts usage studies...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Visual...  </a:t>
            </a:r>
          </a:p>
          <a:p>
            <a:endParaRPr lang="en-US" dirty="0" smtClean="0"/>
          </a:p>
          <a:p>
            <a:r>
              <a:rPr lang="en-US" dirty="0" smtClean="0"/>
              <a:t>link to code repo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gcvma_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484" y="1023636"/>
            <a:ext cx="5800451" cy="3625282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</a:t>
            </a:r>
            <a:r>
              <a:rPr lang="en-US" sz="1800" dirty="0" err="1" smtClean="0">
                <a:latin typeface="Consolas"/>
              </a:rPr>
              <a:t>(new</a:t>
            </a:r>
            <a:r>
              <a:rPr lang="en-US" sz="1800" dirty="0" smtClean="0">
                <a:latin typeface="Consolas"/>
              </a:rPr>
              <a:t> Point3f(), 1f, 1f)</a:t>
            </a:r>
            <a:r>
              <a:rPr lang="en-US" sz="1800" dirty="0" smtClean="0">
                <a:latin typeface="Consolas"/>
              </a:rPr>
              <a:t>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BehaviorTranslate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smtClean="0">
                <a:latin typeface="Consolas"/>
              </a:rPr>
              <a:t>= new </a:t>
            </a:r>
            <a:r>
              <a:rPr lang="en-US" sz="1800" dirty="0" err="1" smtClean="0">
                <a:latin typeface="Consolas"/>
              </a:rPr>
              <a:t>BehaviorTranslate</a:t>
            </a:r>
            <a:r>
              <a:rPr lang="en-US" sz="1800" dirty="0" smtClean="0">
                <a:latin typeface="Consolas"/>
              </a:rPr>
              <a:t>( </a:t>
            </a:r>
          </a:p>
          <a:p>
            <a:r>
              <a:rPr lang="en-US" sz="1800" dirty="0" smtClean="0">
                <a:latin typeface="Consolas"/>
              </a:rPr>
              <a:t>	</a:t>
            </a:r>
            <a:r>
              <a:rPr lang="en-US" sz="1800" dirty="0" smtClean="0">
                <a:latin typeface="Consolas"/>
              </a:rPr>
              <a:t>new </a:t>
            </a:r>
            <a:r>
              <a:rPr lang="en-US" sz="1800" dirty="0" err="1" smtClean="0">
                <a:latin typeface="Consolas"/>
              </a:rPr>
              <a:t>ContinuousBehaviorBuilder</a:t>
            </a:r>
            <a:r>
              <a:rPr lang="en-US" sz="1800" dirty="0" err="1" smtClean="0">
                <a:latin typeface="Consolas"/>
              </a:rPr>
              <a:t>(Utils.now</a:t>
            </a:r>
            <a:r>
              <a:rPr lang="en-US" sz="1800" dirty="0" smtClean="0">
                <a:latin typeface="Consolas"/>
              </a:rPr>
              <a:t>(), 5000L)</a:t>
            </a: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err="1" smtClean="0">
                <a:latin typeface="Consolas"/>
              </a:rPr>
              <a:t>isReversing(true</a:t>
            </a:r>
            <a:r>
              <a:rPr lang="en-US" sz="1800" dirty="0" smtClean="0">
                <a:latin typeface="Consolas"/>
              </a:rPr>
              <a:t>)</a:t>
            </a:r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smtClean="0">
                <a:latin typeface="Consolas"/>
              </a:rPr>
              <a:t>repeats</a:t>
            </a:r>
            <a:r>
              <a:rPr lang="en-US" sz="1800" dirty="0" smtClean="0">
                <a:latin typeface="Consolas"/>
              </a:rPr>
              <a:t>(</a:t>
            </a:r>
            <a:r>
              <a:rPr lang="en-US" sz="1800" dirty="0" smtClean="0">
                <a:latin typeface="Consolas"/>
              </a:rPr>
              <a:t>3</a:t>
            </a:r>
            <a:r>
              <a:rPr lang="en-US" sz="1800" dirty="0" smtClean="0">
                <a:latin typeface="Consolas"/>
              </a:rPr>
              <a:t>)</a:t>
            </a: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err="1" smtClean="0">
                <a:latin typeface="Consolas"/>
              </a:rPr>
              <a:t>easing</a:t>
            </a:r>
            <a:r>
              <a:rPr lang="en-US" sz="1800" dirty="0" err="1" smtClean="0">
                <a:latin typeface="Consolas"/>
              </a:rPr>
              <a:t>(new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EasingPolynomial</a:t>
            </a:r>
            <a:r>
              <a:rPr lang="en-US" sz="1800" dirty="0" err="1" smtClean="0">
                <a:latin typeface="Consolas"/>
              </a:rPr>
              <a:t>(OUT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smtClean="0">
                <a:latin typeface="Consolas"/>
              </a:rPr>
              <a:t>5); </a:t>
            </a:r>
          </a:p>
          <a:p>
            <a:r>
              <a:rPr lang="en-US" sz="1800" dirty="0" smtClean="0">
                <a:latin typeface="Consolas"/>
              </a:rPr>
              <a:t>		.</a:t>
            </a:r>
            <a:r>
              <a:rPr lang="en-US" sz="1800" dirty="0" smtClean="0">
                <a:latin typeface="Consolas"/>
              </a:rPr>
              <a:t>ranges</a:t>
            </a:r>
            <a:r>
              <a:rPr lang="en-US" sz="1800" dirty="0" smtClean="0">
                <a:latin typeface="Consolas"/>
              </a:rPr>
              <a:t>(+3f</a:t>
            </a:r>
            <a:r>
              <a:rPr lang="en-US" sz="1800" dirty="0" smtClean="0">
                <a:latin typeface="Consolas"/>
              </a:rPr>
              <a:t>,0f,</a:t>
            </a:r>
            <a:r>
              <a:rPr lang="en-US" sz="1800" dirty="0" smtClean="0">
                <a:latin typeface="Consolas"/>
              </a:rPr>
              <a:t>0f);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Scheduler.getInstance().attachGeom(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</a:t>
            </a:r>
            <a:r>
              <a:rPr lang="en-US" sz="1800" dirty="0" smtClean="0">
                <a:latin typeface="Consolas"/>
              </a:rPr>
              <a:t>; </a:t>
            </a:r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foVisPreview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3199" r="-13199"/>
          <a:stretch>
            <a:fillRect/>
          </a:stretch>
        </p:blipFill>
        <p:spPr>
          <a:xfrm>
            <a:off x="1588842" y="575859"/>
            <a:ext cx="7762069" cy="4433425"/>
          </a:xfrm>
        </p:spPr>
      </p:pic>
      <p:sp>
        <p:nvSpPr>
          <p:cNvPr id="5" name="TextBox 4"/>
          <p:cNvSpPr txBox="1"/>
          <p:nvPr/>
        </p:nvSpPr>
        <p:spPr>
          <a:xfrm>
            <a:off x="167576" y="4815261"/>
            <a:ext cx="893232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Question, etc? email </a:t>
            </a:r>
            <a:r>
              <a:rPr lang="en-US" dirty="0" err="1" smtClean="0"/>
              <a:t>angus.forbes@mat.ucsb.edu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source code available </a:t>
            </a:r>
            <a:r>
              <a:rPr lang="en-US" dirty="0" smtClean="0"/>
              <a:t>at http://</a:t>
            </a:r>
            <a:r>
              <a:rPr lang="en-US" dirty="0" err="1" smtClean="0"/>
              <a:t>github.com/angusforbes/</a:t>
            </a:r>
            <a:r>
              <a:rPr lang="en-US" dirty="0" err="1" smtClean="0"/>
              <a:t>behaviorism</a:t>
            </a:r>
            <a:endParaRPr lang="en-US" dirty="0" smtClean="0"/>
          </a:p>
          <a:p>
            <a:r>
              <a:rPr lang="en-US" dirty="0" smtClean="0"/>
              <a:t>(new version will be pushed to public repo soon!)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314" y="4374248"/>
            <a:ext cx="91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362880"/>
            <a:ext cx="8940052" cy="6113854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/>
              </a:rPr>
              <a:t>/*** Attaching a animation Behavior to a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***/</a:t>
            </a:r>
          </a:p>
          <a:p>
            <a:r>
              <a:rPr lang="en-US" sz="1800" dirty="0" smtClean="0">
                <a:latin typeface="Consolas"/>
              </a:rPr>
              <a:t>//create a new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</a:t>
            </a:r>
            <a:r>
              <a:rPr lang="en-US" sz="1800" dirty="0" err="1" smtClean="0">
                <a:latin typeface="Consolas"/>
              </a:rPr>
              <a:t>(new</a:t>
            </a:r>
            <a:r>
              <a:rPr lang="en-US" sz="1800" dirty="0" smtClean="0">
                <a:latin typeface="Consolas"/>
              </a:rPr>
              <a:t> Point3f(), 1f, 1f)</a:t>
            </a:r>
            <a:r>
              <a:rPr lang="en-US" sz="1800" dirty="0" smtClean="0">
                <a:latin typeface="Consolas"/>
              </a:rPr>
              <a:t>;</a:t>
            </a:r>
            <a:endParaRPr lang="en-US" sz="1800" dirty="0" smtClean="0">
              <a:latin typeface="Consolas"/>
            </a:endParaRP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translation animation Behavior</a:t>
            </a:r>
          </a:p>
          <a:p>
            <a:r>
              <a:rPr lang="en-US" sz="1800" dirty="0" smtClean="0">
                <a:latin typeface="Consolas"/>
              </a:rPr>
              <a:t>Behavior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= </a:t>
            </a:r>
            <a:r>
              <a:rPr lang="en-US" sz="1800" dirty="0" err="1" smtClean="0">
                <a:latin typeface="Consolas"/>
              </a:rPr>
              <a:t>BehaviorTranslate.translate</a:t>
            </a:r>
            <a:r>
              <a:rPr lang="en-US" sz="1800" dirty="0" smtClean="0">
                <a:latin typeface="Consolas"/>
              </a:rPr>
              <a:t>(</a:t>
            </a:r>
          </a:p>
          <a:p>
            <a:r>
              <a:rPr lang="en-US" sz="1800" dirty="0" smtClean="0">
                <a:latin typeface="Consolas"/>
              </a:rPr>
              <a:t>	</a:t>
            </a:r>
            <a:r>
              <a:rPr lang="en-US" sz="1800" dirty="0" smtClean="0">
                <a:latin typeface="Consolas"/>
              </a:rPr>
              <a:t>Utils.nowPlusMillis(10000L), 5000L, new Point3f(3f, 0f, 0f));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Behavior to the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Scheduler.getInstance</a:t>
            </a:r>
            <a:r>
              <a:rPr lang="en-US" sz="1800" dirty="0" err="1" smtClean="0">
                <a:latin typeface="Consolas"/>
              </a:rPr>
              <a:t>().attachGeom(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latin typeface="Consolas"/>
              </a:rPr>
              <a:t> 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to the </a:t>
            </a:r>
            <a:r>
              <a:rPr lang="en-US" sz="1800" dirty="0" err="1" smtClean="0">
                <a:latin typeface="Consolas"/>
              </a:rPr>
              <a:t>SceneGraph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addGeom(g</a:t>
            </a:r>
            <a:r>
              <a:rPr lang="en-US" sz="1800" dirty="0" smtClean="0">
                <a:latin typeface="Consolas"/>
              </a:rPr>
              <a:t>);</a:t>
            </a:r>
          </a:p>
          <a:p>
            <a:endParaRPr lang="en-US" sz="1800" dirty="0" smtClean="0">
              <a:latin typeface="Consolas"/>
            </a:endParaRPr>
          </a:p>
          <a:p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23" y="336960"/>
            <a:ext cx="8940052" cy="6139774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Consolas"/>
              </a:rPr>
              <a:t>/*** Behavior updating another Behavior ***/</a:t>
            </a:r>
          </a:p>
          <a:p>
            <a:r>
              <a:rPr lang="en-US" sz="1800" dirty="0" smtClean="0">
                <a:latin typeface="Consolas"/>
              </a:rPr>
              <a:t>long </a:t>
            </a:r>
            <a:r>
              <a:rPr lang="en-US" sz="1800" dirty="0" err="1" smtClean="0">
                <a:latin typeface="Consolas"/>
              </a:rPr>
              <a:t>baseTime</a:t>
            </a:r>
            <a:r>
              <a:rPr lang="en-US" sz="1800" dirty="0" smtClean="0">
                <a:latin typeface="Consolas"/>
              </a:rPr>
              <a:t> = Utils.nowPlusMillis(10000L);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new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 = new </a:t>
            </a:r>
            <a:r>
              <a:rPr lang="en-US" sz="1800" dirty="0" err="1" smtClean="0">
                <a:latin typeface="Consolas"/>
              </a:rPr>
              <a:t>GeomRect</a:t>
            </a:r>
            <a:r>
              <a:rPr lang="en-US" sz="1800" dirty="0" err="1" smtClean="0">
                <a:latin typeface="Consolas"/>
              </a:rPr>
              <a:t>(new</a:t>
            </a:r>
            <a:r>
              <a:rPr lang="en-US" sz="1800" dirty="0" smtClean="0">
                <a:latin typeface="Consolas"/>
              </a:rPr>
              <a:t> Point3f(), 1f, 1f)</a:t>
            </a:r>
            <a:r>
              <a:rPr lang="en-US" sz="1800" dirty="0" smtClean="0">
                <a:latin typeface="Consolas"/>
              </a:rPr>
              <a:t>;</a:t>
            </a:r>
            <a:endParaRPr lang="en-US" sz="1800" dirty="0" smtClean="0">
              <a:latin typeface="Consolas"/>
            </a:endParaRP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translation animation Behavior</a:t>
            </a:r>
          </a:p>
          <a:p>
            <a:r>
              <a:rPr lang="en-US" sz="1800" dirty="0" smtClean="0">
                <a:latin typeface="Consolas"/>
              </a:rPr>
              <a:t>Behavior 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 = </a:t>
            </a:r>
            <a:r>
              <a:rPr lang="en-US" sz="1800" dirty="0" err="1" smtClean="0">
                <a:latin typeface="Consolas"/>
              </a:rPr>
              <a:t>BehaviorTranslate.translate</a:t>
            </a:r>
            <a:r>
              <a:rPr lang="en-US" sz="1800" dirty="0" smtClean="0">
                <a:latin typeface="Consolas"/>
              </a:rPr>
              <a:t>(</a:t>
            </a:r>
          </a:p>
          <a:p>
            <a:r>
              <a:rPr lang="en-US" sz="1800" dirty="0" smtClean="0">
                <a:latin typeface="Consolas"/>
              </a:rPr>
              <a:t>	</a:t>
            </a:r>
            <a:r>
              <a:rPr lang="en-US" sz="1800" dirty="0" err="1" smtClean="0">
                <a:latin typeface="Consolas"/>
              </a:rPr>
              <a:t>baseTime</a:t>
            </a:r>
            <a:r>
              <a:rPr lang="en-US" sz="1800" dirty="0" smtClean="0">
                <a:latin typeface="Consolas"/>
              </a:rPr>
              <a:t>, 5000L, new Point3f(3f, 0f, 0f));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Behavior to the </a:t>
            </a:r>
            <a:r>
              <a:rPr lang="en-US" sz="1800" dirty="0" err="1" smtClean="0">
                <a:latin typeface="Consolas"/>
              </a:rPr>
              <a:t>Geom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Scheduler.getInstance</a:t>
            </a:r>
            <a:r>
              <a:rPr lang="en-US" sz="1800" dirty="0" err="1" smtClean="0">
                <a:latin typeface="Consolas"/>
              </a:rPr>
              <a:t>().attachGeom(</a:t>
            </a:r>
            <a:r>
              <a:rPr lang="en-US" sz="1800" dirty="0" err="1" smtClean="0">
                <a:latin typeface="Consolas"/>
              </a:rPr>
              <a:t>bt</a:t>
            </a:r>
            <a:r>
              <a:rPr lang="en-US" sz="1800" dirty="0" smtClean="0">
                <a:latin typeface="Consolas"/>
              </a:rPr>
              <a:t>, </a:t>
            </a:r>
            <a:r>
              <a:rPr lang="en-US" sz="1800" dirty="0" err="1" smtClean="0">
                <a:latin typeface="Consolas"/>
              </a:rPr>
              <a:t>g</a:t>
            </a:r>
            <a:r>
              <a:rPr lang="en-US" sz="1800" dirty="0" smtClean="0">
                <a:latin typeface="Consolas"/>
              </a:rPr>
              <a:t>)</a:t>
            </a:r>
            <a:r>
              <a:rPr lang="en-US" sz="1800" dirty="0" smtClean="0">
                <a:latin typeface="Consolas"/>
              </a:rPr>
              <a:t>;</a:t>
            </a:r>
            <a:r>
              <a:rPr lang="en-US" sz="1800" dirty="0" smtClean="0">
                <a:latin typeface="Consolas"/>
              </a:rPr>
              <a:t> 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//create a Behavior that speeds up the animation Behavior</a:t>
            </a:r>
          </a:p>
          <a:p>
            <a:r>
              <a:rPr lang="en-US" sz="1800" dirty="0" err="1" smtClean="0">
                <a:latin typeface="Consolas"/>
              </a:rPr>
              <a:t>Behvaior</a:t>
            </a:r>
            <a:r>
              <a:rPr lang="en-US" sz="1800" dirty="0" smtClean="0">
                <a:latin typeface="Consolas"/>
              </a:rPr>
              <a:t> </a:t>
            </a:r>
            <a:r>
              <a:rPr lang="en-US" sz="1800" dirty="0" err="1" smtClean="0">
                <a:latin typeface="Consolas"/>
              </a:rPr>
              <a:t>bs</a:t>
            </a:r>
            <a:r>
              <a:rPr lang="en-US" sz="1800" dirty="0" smtClean="0">
                <a:latin typeface="Consolas"/>
              </a:rPr>
              <a:t> = new BehaviorSpeed(Utils.nanoPlusMillis(2500L), 2f);</a:t>
            </a:r>
          </a:p>
          <a:p>
            <a:endParaRPr lang="en-US" sz="1800" dirty="0" smtClean="0">
              <a:latin typeface="Consolas"/>
            </a:endParaRPr>
          </a:p>
          <a:p>
            <a:r>
              <a:rPr lang="en-US" sz="1800" dirty="0" smtClean="0">
                <a:latin typeface="Consolas"/>
              </a:rPr>
              <a:t>//attach the </a:t>
            </a:r>
            <a:r>
              <a:rPr lang="en-US" sz="1800" dirty="0" err="1" smtClean="0">
                <a:latin typeface="Consolas"/>
              </a:rPr>
              <a:t>Geom</a:t>
            </a:r>
            <a:r>
              <a:rPr lang="en-US" sz="1800" dirty="0" smtClean="0">
                <a:latin typeface="Consolas"/>
              </a:rPr>
              <a:t> to the </a:t>
            </a:r>
            <a:r>
              <a:rPr lang="en-US" sz="1800" dirty="0" err="1" smtClean="0">
                <a:latin typeface="Consolas"/>
              </a:rPr>
              <a:t>SceneGraph</a:t>
            </a:r>
            <a:endParaRPr lang="en-US" sz="1800" dirty="0" smtClean="0">
              <a:latin typeface="Consolas"/>
            </a:endParaRPr>
          </a:p>
          <a:p>
            <a:r>
              <a:rPr lang="en-US" sz="1800" dirty="0" err="1" smtClean="0">
                <a:latin typeface="Consolas"/>
              </a:rPr>
              <a:t>addGeom(g</a:t>
            </a:r>
            <a:r>
              <a:rPr lang="en-US" sz="1800" dirty="0" smtClean="0">
                <a:latin typeface="Consolas"/>
              </a:rPr>
              <a:t>);</a:t>
            </a:r>
          </a:p>
          <a:p>
            <a:endParaRPr lang="en-US" sz="1800" dirty="0" smtClean="0">
              <a:latin typeface="Consolas"/>
            </a:endParaRPr>
          </a:p>
          <a:p>
            <a:endParaRPr lang="en-US" sz="1800" dirty="0">
              <a:latin typeface="Consolas"/>
            </a:endParaRPr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EB_Bigram_and_Content.mo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600" y="854571"/>
            <a:ext cx="8939213" cy="5587008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behaviors are made simple...</a:t>
            </a:r>
          </a:p>
          <a:p>
            <a:endParaRPr lang="en-US" dirty="0" smtClean="0"/>
          </a:p>
          <a:p>
            <a:r>
              <a:rPr lang="en-US" dirty="0" smtClean="0"/>
              <a:t>easy to synchronize,</a:t>
            </a:r>
          </a:p>
          <a:p>
            <a:endParaRPr lang="en-US" dirty="0" smtClean="0"/>
          </a:p>
          <a:p>
            <a:r>
              <a:rPr lang="en-US" dirty="0" smtClean="0"/>
              <a:t>can be spawned safely from multiple threads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show code snippet..</a:t>
            </a:r>
          </a:p>
          <a:p>
            <a:endParaRPr lang="en-US" dirty="0" smtClean="0"/>
          </a:p>
          <a:p>
            <a:r>
              <a:rPr lang="en-US" dirty="0" smtClean="0"/>
              <a:t>maybe simple demo of behavior affecting another demo...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makes it easy to create </a:t>
            </a:r>
          </a:p>
          <a:p>
            <a:r>
              <a:rPr lang="en-US" dirty="0" smtClean="0"/>
              <a:t>	interactive graphics and animations</a:t>
            </a:r>
          </a:p>
          <a:p>
            <a:endParaRPr lang="en-US" dirty="0" smtClean="0"/>
          </a:p>
          <a:p>
            <a:r>
              <a:rPr lang="en-US" dirty="0" smtClean="0"/>
              <a:t>	using </a:t>
            </a:r>
          </a:p>
          <a:p>
            <a:r>
              <a:rPr lang="en-US" dirty="0" smtClean="0"/>
              <a:t>			a hardware-accelerated OpenGL renderer,</a:t>
            </a:r>
          </a:p>
          <a:p>
            <a:r>
              <a:rPr lang="en-US" dirty="0" smtClean="0"/>
              <a:t>			a flexible scene graph,</a:t>
            </a:r>
          </a:p>
          <a:p>
            <a:r>
              <a:rPr lang="en-US" dirty="0" smtClean="0"/>
              <a:t>				and </a:t>
            </a:r>
          </a:p>
          <a:p>
            <a:r>
              <a:rPr lang="en-US" dirty="0" smtClean="0"/>
              <a:t>			a set of customizable graphics and media objects.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Needed to be able: </a:t>
            </a:r>
          </a:p>
          <a:p>
            <a:r>
              <a:rPr lang="en-US" dirty="0" smtClean="0"/>
              <a:t>	to prototype visual ideas quickly;</a:t>
            </a:r>
          </a:p>
          <a:p>
            <a:r>
              <a:rPr lang="en-US" dirty="0" smtClean="0"/>
              <a:t>	to create data models for gathering and extracting 	streaming, heterogeneous data;</a:t>
            </a:r>
          </a:p>
          <a:p>
            <a:r>
              <a:rPr lang="en-US" dirty="0" smtClean="0"/>
              <a:t>	to write code that would be reliable for real-world 	situations (e.g. galleries, installations)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on the Data Graph can be of various types, and can be linked together with semantic information.</a:t>
            </a:r>
          </a:p>
          <a:p>
            <a:endParaRPr lang="en-US" dirty="0" smtClean="0"/>
          </a:p>
          <a:p>
            <a:r>
              <a:rPr lang="en-US" dirty="0" smtClean="0"/>
              <a:t>This semantic information (encoded in Relationships between the Nodes) defines the way in which the data graph is traversed, filtered, and aggregated.</a:t>
            </a:r>
          </a:p>
          <a:p>
            <a:endParaRPr lang="en-US" dirty="0" smtClean="0"/>
          </a:p>
          <a:p>
            <a:r>
              <a:rPr lang="en-US" dirty="0" smtClean="0"/>
              <a:t>The individual or aggregated data can be analyzed by a special kind of Node which listens for changes in other Nodes, and then outputs values resulting from some specified analysis.  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Behaviorism handles streams </a:t>
            </a:r>
          </a:p>
          <a:p>
            <a:r>
              <a:rPr lang="en-US" dirty="0" smtClean="0"/>
              <a:t>	of complex, heterogeneous data.</a:t>
            </a:r>
          </a:p>
          <a:p>
            <a:endParaRPr lang="en-US" dirty="0" smtClean="0"/>
          </a:p>
          <a:p>
            <a:r>
              <a:rPr lang="en-US" dirty="0" smtClean="0"/>
              <a:t>	Data is stored in a graph structure</a:t>
            </a:r>
          </a:p>
          <a:p>
            <a:r>
              <a:rPr lang="en-US" dirty="0" smtClean="0"/>
              <a:t>			which can be connected with semantic links</a:t>
            </a:r>
          </a:p>
          <a:p>
            <a:r>
              <a:rPr lang="en-US" dirty="0" smtClean="0"/>
              <a:t>				and updated dynamically.</a:t>
            </a:r>
          </a:p>
          <a:p>
            <a:endParaRPr lang="en-US" dirty="0" smtClean="0"/>
          </a:p>
          <a:p>
            <a:r>
              <a:rPr lang="en-US" dirty="0" smtClean="0"/>
              <a:t>	Extensible tools are provided which can be used </a:t>
            </a:r>
          </a:p>
          <a:p>
            <a:r>
              <a:rPr lang="en-US" dirty="0" smtClean="0"/>
              <a:t>			to collect, parse, integrate data,	</a:t>
            </a:r>
          </a:p>
          <a:p>
            <a:r>
              <a:rPr lang="en-US" dirty="0" smtClean="0"/>
              <a:t>				and also to analyze data.</a:t>
            </a:r>
          </a:p>
          <a:p>
            <a:r>
              <a:rPr lang="en-US" dirty="0" smtClean="0"/>
              <a:t>			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another framework?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	To fill the niche between media arts frameworks</a:t>
            </a:r>
          </a:p>
          <a:p>
            <a:r>
              <a:rPr lang="en-US" dirty="0" smtClean="0"/>
              <a:t>			and info visualization frameworks</a:t>
            </a:r>
          </a:p>
          <a:p>
            <a:r>
              <a:rPr lang="en-US" dirty="0" smtClean="0"/>
              <a:t>				by providing tools for both</a:t>
            </a:r>
          </a:p>
          <a:p>
            <a:r>
              <a:rPr lang="en-US" dirty="0" smtClean="0"/>
              <a:t>					modeling / managing data and rendering</a:t>
            </a:r>
          </a:p>
          <a:p>
            <a:endParaRPr lang="en-US" dirty="0" smtClean="0"/>
          </a:p>
          <a:p>
            <a:r>
              <a:rPr lang="en-US" dirty="0" smtClean="0"/>
              <a:t>	Easy to turn prototypes into robust systems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unified set of Behavior objects are used to model various aspects of the visualization project.</a:t>
            </a:r>
          </a:p>
          <a:p>
            <a:endParaRPr lang="en-US" dirty="0" smtClean="0"/>
          </a:p>
          <a:p>
            <a:r>
              <a:rPr lang="en-US" dirty="0" smtClean="0"/>
              <a:t>	Behavior objects are extensible, concurrent controllers </a:t>
            </a:r>
          </a:p>
          <a:p>
            <a:r>
              <a:rPr lang="en-US" dirty="0" smtClean="0"/>
              <a:t>			which handle the logic and timing of</a:t>
            </a:r>
          </a:p>
          <a:p>
            <a:r>
              <a:rPr lang="en-US" dirty="0" smtClean="0"/>
              <a:t>				data collection and data integration processes,</a:t>
            </a:r>
          </a:p>
          <a:p>
            <a:r>
              <a:rPr lang="en-US" dirty="0" smtClean="0"/>
              <a:t>				graphical layout and animation of data,</a:t>
            </a:r>
          </a:p>
          <a:p>
            <a:r>
              <a:rPr lang="en-US" dirty="0" smtClean="0"/>
              <a:t>					and</a:t>
            </a:r>
          </a:p>
          <a:p>
            <a:r>
              <a:rPr lang="en-US" dirty="0" smtClean="0"/>
              <a:t>				the effects of user interaction.  </a:t>
            </a:r>
            <a:endParaRPr lang="en-US" dirty="0"/>
          </a:p>
        </p:txBody>
      </p: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ehaviorismOverview.graffle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4635" r="-14635"/>
              <a:stretch>
                <a:fillRect/>
              </a:stretch>
            </p:blipFill>
          </mc:Choice>
          <mc:Fallback>
            <p:blipFill>
              <a:blip r:embed="rId3"/>
              <a:srcRect l="-14635" r="-14635"/>
              <a:stretch>
                <a:fillRect/>
              </a:stretch>
            </p:blipFill>
          </mc:Fallback>
        </mc:AlternateContent>
        <p:spPr>
          <a:xfrm>
            <a:off x="155513" y="672869"/>
            <a:ext cx="8116531" cy="5137071"/>
          </a:xfrm>
        </p:spPr>
      </p:pic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9477</TotalTime>
  <Words>1883</Words>
  <Application>Microsoft Macintosh PowerPoint</Application>
  <PresentationFormat>On-screen Show (4:3)</PresentationFormat>
  <Paragraphs>299</Paragraphs>
  <Slides>51</Slides>
  <Notes>0</Notes>
  <HiddenSlides>0</HiddenSlides>
  <MMClips>5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ucsb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Angus Forbes</dc:creator>
  <cp:lastModifiedBy>Angus Forbes</cp:lastModifiedBy>
  <cp:revision>55</cp:revision>
  <dcterms:created xsi:type="dcterms:W3CDTF">2010-10-26T22:44:51Z</dcterms:created>
  <dcterms:modified xsi:type="dcterms:W3CDTF">2010-10-29T11:28:30Z</dcterms:modified>
</cp:coreProperties>
</file>